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0"/>
  </p:notesMasterIdLst>
  <p:sldIdLst>
    <p:sldId id="264" r:id="rId2"/>
    <p:sldId id="258" r:id="rId3"/>
    <p:sldId id="261" r:id="rId4"/>
    <p:sldId id="259" r:id="rId5"/>
    <p:sldId id="262" r:id="rId6"/>
    <p:sldId id="263" r:id="rId7"/>
    <p:sldId id="265" r:id="rId8"/>
    <p:sldId id="266" r:id="rId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FE8B0640-1CBD-423E-918A-EF462A901472}" type="datetimeFigureOut">
              <a:rPr lang="ar-IQ" smtClean="0"/>
              <a:t>25/07/1441</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592E4F70-6C0F-4839-BBF2-9DE9CB53FE63}" type="slidenum">
              <a:rPr lang="ar-IQ" smtClean="0"/>
              <a:t>‹#›</a:t>
            </a:fld>
            <a:endParaRPr lang="ar-IQ"/>
          </a:p>
        </p:txBody>
      </p:sp>
    </p:spTree>
    <p:extLst>
      <p:ext uri="{BB962C8B-B14F-4D97-AF65-F5344CB8AC3E}">
        <p14:creationId xmlns:p14="http://schemas.microsoft.com/office/powerpoint/2010/main" val="256396241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593436FE-28C0-4D6D-9F4B-DB5D4FA04A63}" type="slidenum">
              <a:rPr lang="ar-IQ" smtClean="0"/>
              <a:t>1</a:t>
            </a:fld>
            <a:endParaRPr lang="ar-IQ"/>
          </a:p>
        </p:txBody>
      </p:sp>
    </p:spTree>
    <p:extLst>
      <p:ext uri="{BB962C8B-B14F-4D97-AF65-F5344CB8AC3E}">
        <p14:creationId xmlns:p14="http://schemas.microsoft.com/office/powerpoint/2010/main" val="2505810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1DA65B01-D700-42BD-AC10-9872F2C37009}" type="datetimeFigureOut">
              <a:rPr lang="ar-IQ" smtClean="0"/>
              <a:pPr/>
              <a:t>25/07/1441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2960935-558F-454D-8EE4-0C7216C9EE8F}"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1DA65B01-D700-42BD-AC10-9872F2C37009}" type="datetimeFigureOut">
              <a:rPr lang="ar-IQ" smtClean="0"/>
              <a:pPr/>
              <a:t>25/07/1441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2960935-558F-454D-8EE4-0C7216C9EE8F}"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1DA65B01-D700-42BD-AC10-9872F2C37009}" type="datetimeFigureOut">
              <a:rPr lang="ar-IQ" smtClean="0"/>
              <a:pPr/>
              <a:t>25/07/1441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2960935-558F-454D-8EE4-0C7216C9EE8F}"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1DA65B01-D700-42BD-AC10-9872F2C37009}" type="datetimeFigureOut">
              <a:rPr lang="ar-IQ" smtClean="0"/>
              <a:pPr/>
              <a:t>25/07/1441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2960935-558F-454D-8EE4-0C7216C9EE8F}"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DA65B01-D700-42BD-AC10-9872F2C37009}" type="datetimeFigureOut">
              <a:rPr lang="ar-IQ" smtClean="0"/>
              <a:pPr/>
              <a:t>25/07/1441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2960935-558F-454D-8EE4-0C7216C9EE8F}"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1DA65B01-D700-42BD-AC10-9872F2C37009}" type="datetimeFigureOut">
              <a:rPr lang="ar-IQ" smtClean="0"/>
              <a:pPr/>
              <a:t>25/07/1441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12960935-558F-454D-8EE4-0C7216C9EE8F}"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1DA65B01-D700-42BD-AC10-9872F2C37009}" type="datetimeFigureOut">
              <a:rPr lang="ar-IQ" smtClean="0"/>
              <a:pPr/>
              <a:t>25/07/1441</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12960935-558F-454D-8EE4-0C7216C9EE8F}"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1DA65B01-D700-42BD-AC10-9872F2C37009}" type="datetimeFigureOut">
              <a:rPr lang="ar-IQ" smtClean="0"/>
              <a:pPr/>
              <a:t>25/07/1441</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12960935-558F-454D-8EE4-0C7216C9EE8F}"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DA65B01-D700-42BD-AC10-9872F2C37009}" type="datetimeFigureOut">
              <a:rPr lang="ar-IQ" smtClean="0"/>
              <a:pPr/>
              <a:t>25/07/1441</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12960935-558F-454D-8EE4-0C7216C9EE8F}"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DA65B01-D700-42BD-AC10-9872F2C37009}" type="datetimeFigureOut">
              <a:rPr lang="ar-IQ" smtClean="0"/>
              <a:pPr/>
              <a:t>25/07/1441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12960935-558F-454D-8EE4-0C7216C9EE8F}"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DA65B01-D700-42BD-AC10-9872F2C37009}" type="datetimeFigureOut">
              <a:rPr lang="ar-IQ" smtClean="0"/>
              <a:pPr/>
              <a:t>25/07/1441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12960935-558F-454D-8EE4-0C7216C9EE8F}"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DA65B01-D700-42BD-AC10-9872F2C37009}" type="datetimeFigureOut">
              <a:rPr lang="ar-IQ" smtClean="0"/>
              <a:pPr/>
              <a:t>25/07/1441</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2960935-558F-454D-8EE4-0C7216C9EE8F}"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0"/>
            <a:ext cx="9144000" cy="6858000"/>
          </a:xfrm>
        </p:spPr>
        <p:style>
          <a:lnRef idx="0">
            <a:schemeClr val="accent1"/>
          </a:lnRef>
          <a:fillRef idx="3">
            <a:schemeClr val="accent1"/>
          </a:fillRef>
          <a:effectRef idx="3">
            <a:schemeClr val="accent1"/>
          </a:effectRef>
          <a:fontRef idx="minor">
            <a:schemeClr val="lt1"/>
          </a:fontRef>
        </p:style>
        <p:txBody>
          <a:bodyPr>
            <a:normAutofit/>
          </a:bodyPr>
          <a:lstStyle/>
          <a:p>
            <a:endParaRPr lang="ar-IQ" sz="3100" b="1" dirty="0">
              <a:solidFill>
                <a:srgbClr val="FFFF00"/>
              </a:solidFill>
            </a:endParaRPr>
          </a:p>
        </p:txBody>
      </p:sp>
      <p:sp>
        <p:nvSpPr>
          <p:cNvPr id="5" name="مخطط انسيابي: معالجة 4"/>
          <p:cNvSpPr/>
          <p:nvPr/>
        </p:nvSpPr>
        <p:spPr>
          <a:xfrm>
            <a:off x="0" y="0"/>
            <a:ext cx="9144000" cy="3933054"/>
          </a:xfrm>
          <a:prstGeom prst="flowChartProcess">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IQ" sz="3600" dirty="0" smtClean="0">
                <a:ln>
                  <a:solidFill>
                    <a:schemeClr val="tx2">
                      <a:lumMod val="75000"/>
                    </a:schemeClr>
                  </a:solidFill>
                </a:ln>
                <a:solidFill>
                  <a:schemeClr val="tx1"/>
                </a:solidFill>
              </a:rPr>
              <a:t>وزارة التعليم العالي والبحث العلمي</a:t>
            </a:r>
          </a:p>
          <a:p>
            <a:pPr algn="ctr"/>
            <a:r>
              <a:rPr lang="ar-IQ" sz="3600" dirty="0" smtClean="0">
                <a:ln>
                  <a:solidFill>
                    <a:schemeClr val="tx2">
                      <a:lumMod val="75000"/>
                    </a:schemeClr>
                  </a:solidFill>
                </a:ln>
                <a:solidFill>
                  <a:srgbClr val="00B050"/>
                </a:solidFill>
              </a:rPr>
              <a:t>جامعة </a:t>
            </a:r>
            <a:r>
              <a:rPr lang="ar-IQ" sz="3600" dirty="0">
                <a:ln>
                  <a:solidFill>
                    <a:schemeClr val="tx2">
                      <a:lumMod val="75000"/>
                    </a:schemeClr>
                  </a:solidFill>
                </a:ln>
                <a:solidFill>
                  <a:srgbClr val="00B050"/>
                </a:solidFill>
              </a:rPr>
              <a:t>البصرة.</a:t>
            </a:r>
            <a:r>
              <a:rPr lang="ar-IQ" sz="3600" dirty="0">
                <a:ln>
                  <a:solidFill>
                    <a:schemeClr val="tx2">
                      <a:lumMod val="75000"/>
                    </a:schemeClr>
                  </a:solidFill>
                </a:ln>
                <a:solidFill>
                  <a:schemeClr val="tx1"/>
                </a:solidFill>
              </a:rPr>
              <a:t/>
            </a:r>
            <a:br>
              <a:rPr lang="ar-IQ" sz="3600" dirty="0">
                <a:ln>
                  <a:solidFill>
                    <a:schemeClr val="tx2">
                      <a:lumMod val="75000"/>
                    </a:schemeClr>
                  </a:solidFill>
                </a:ln>
                <a:solidFill>
                  <a:schemeClr val="tx1"/>
                </a:solidFill>
              </a:rPr>
            </a:br>
            <a:r>
              <a:rPr lang="ar-IQ" sz="3600" dirty="0">
                <a:ln>
                  <a:solidFill>
                    <a:schemeClr val="tx2">
                      <a:lumMod val="75000"/>
                    </a:schemeClr>
                  </a:solidFill>
                </a:ln>
                <a:solidFill>
                  <a:schemeClr val="tx1"/>
                </a:solidFill>
              </a:rPr>
              <a:t>كلية التربية البدنية وعلوم الرياضة.</a:t>
            </a:r>
            <a:r>
              <a:rPr lang="ar-IQ" sz="3600" dirty="0">
                <a:ln>
                  <a:solidFill>
                    <a:schemeClr val="bg1"/>
                  </a:solidFill>
                </a:ln>
                <a:solidFill>
                  <a:schemeClr val="tx1"/>
                </a:solidFill>
              </a:rPr>
              <a:t/>
            </a:r>
            <a:br>
              <a:rPr lang="ar-IQ" sz="3600" dirty="0">
                <a:ln>
                  <a:solidFill>
                    <a:schemeClr val="bg1"/>
                  </a:solidFill>
                </a:ln>
                <a:solidFill>
                  <a:schemeClr val="tx1"/>
                </a:solidFill>
              </a:rPr>
            </a:br>
            <a:r>
              <a:rPr lang="ar-IQ" sz="3600" b="1" dirty="0">
                <a:ln>
                  <a:solidFill>
                    <a:schemeClr val="bg1"/>
                  </a:solidFill>
                </a:ln>
                <a:solidFill>
                  <a:srgbClr val="0070C0"/>
                </a:solidFill>
              </a:rPr>
              <a:t>فرع العلوم التطبيقية </a:t>
            </a:r>
            <a:r>
              <a:rPr lang="ar-IQ" sz="3600" b="1" dirty="0">
                <a:ln>
                  <a:solidFill>
                    <a:srgbClr val="FF0000"/>
                  </a:solidFill>
                </a:ln>
                <a:solidFill>
                  <a:schemeClr val="tx1"/>
                </a:solidFill>
              </a:rPr>
              <a:t/>
            </a:r>
            <a:br>
              <a:rPr lang="ar-IQ" sz="3600" b="1" dirty="0">
                <a:ln>
                  <a:solidFill>
                    <a:srgbClr val="FF0000"/>
                  </a:solidFill>
                </a:ln>
                <a:solidFill>
                  <a:schemeClr val="tx1"/>
                </a:solidFill>
              </a:rPr>
            </a:br>
            <a:r>
              <a:rPr lang="ar-IQ" sz="3600" b="1" dirty="0" smtClean="0">
                <a:ln>
                  <a:solidFill>
                    <a:srgbClr val="FF0000"/>
                  </a:solidFill>
                </a:ln>
                <a:solidFill>
                  <a:schemeClr val="bg1"/>
                </a:solidFill>
              </a:rPr>
              <a:t>المهارات الاساسية في </a:t>
            </a:r>
            <a:r>
              <a:rPr lang="ar-IQ" sz="3600" b="1" dirty="0">
                <a:ln>
                  <a:solidFill>
                    <a:srgbClr val="FF0000"/>
                  </a:solidFill>
                </a:ln>
                <a:solidFill>
                  <a:schemeClr val="bg1"/>
                </a:solidFill>
              </a:rPr>
              <a:t>الكرة الطائرة / المرحلة الثانية </a:t>
            </a:r>
            <a:br>
              <a:rPr lang="ar-IQ" sz="3600" b="1" dirty="0">
                <a:ln>
                  <a:solidFill>
                    <a:srgbClr val="FF0000"/>
                  </a:solidFill>
                </a:ln>
                <a:solidFill>
                  <a:schemeClr val="bg1"/>
                </a:solidFill>
              </a:rPr>
            </a:br>
            <a:r>
              <a:rPr lang="ar-IQ" sz="3600" b="1" dirty="0" smtClean="0">
                <a:ln>
                  <a:solidFill>
                    <a:srgbClr val="00B050"/>
                  </a:solidFill>
                </a:ln>
                <a:solidFill>
                  <a:schemeClr val="bg1"/>
                </a:solidFill>
              </a:rPr>
              <a:t>اعداد </a:t>
            </a:r>
          </a:p>
          <a:p>
            <a:pPr algn="ctr"/>
            <a:r>
              <a:rPr lang="ar-IQ" sz="3600" b="1" dirty="0" smtClean="0">
                <a:ln>
                  <a:solidFill>
                    <a:srgbClr val="FF0000"/>
                  </a:solidFill>
                </a:ln>
                <a:solidFill>
                  <a:srgbClr val="FFFF00"/>
                </a:solidFill>
              </a:rPr>
              <a:t>المدرس المساعد / مهند </a:t>
            </a:r>
            <a:r>
              <a:rPr lang="ar-IQ" sz="3600" b="1" dirty="0">
                <a:ln>
                  <a:solidFill>
                    <a:srgbClr val="FF0000"/>
                  </a:solidFill>
                </a:ln>
                <a:solidFill>
                  <a:srgbClr val="FFFF00"/>
                </a:solidFill>
              </a:rPr>
              <a:t>خيرالله جبار</a:t>
            </a:r>
            <a:endParaRPr lang="ar-IQ" sz="3600" dirty="0">
              <a:ln>
                <a:solidFill>
                  <a:srgbClr val="FF0000"/>
                </a:solidFill>
              </a:ln>
            </a:endParaRPr>
          </a:p>
        </p:txBody>
      </p:sp>
      <p:pic>
        <p:nvPicPr>
          <p:cNvPr id="9" name="صورة 8"/>
          <p:cNvPicPr/>
          <p:nvPr/>
        </p:nvPicPr>
        <p:blipFill>
          <a:blip r:embed="rId3">
            <a:extLst>
              <a:ext uri="{28A0092B-C50C-407E-A947-70E740481C1C}">
                <a14:useLocalDpi xmlns:a14="http://schemas.microsoft.com/office/drawing/2010/main" val="0"/>
              </a:ext>
            </a:extLst>
          </a:blip>
          <a:srcRect/>
          <a:stretch>
            <a:fillRect/>
          </a:stretch>
        </p:blipFill>
        <p:spPr bwMode="auto">
          <a:xfrm>
            <a:off x="7740352" y="126437"/>
            <a:ext cx="1281109" cy="1286339"/>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pic>
        <p:nvPicPr>
          <p:cNvPr id="10" name="Picture 2" descr="C:\Users\مركز ابو حسن\Desktop\1295967703.jpg"/>
          <p:cNvPicPr>
            <a:picLocks noChangeAspect="1" noChangeArrowheads="1"/>
          </p:cNvPicPr>
          <p:nvPr/>
        </p:nvPicPr>
        <p:blipFill>
          <a:blip r:embed="rId4" cstate="print"/>
          <a:srcRect/>
          <a:stretch>
            <a:fillRect/>
          </a:stretch>
        </p:blipFill>
        <p:spPr bwMode="auto">
          <a:xfrm>
            <a:off x="0" y="0"/>
            <a:ext cx="1403648" cy="1412775"/>
          </a:xfrm>
          <a:prstGeom prst="rect">
            <a:avLst/>
          </a:prstGeom>
          <a:noFill/>
        </p:spPr>
      </p:pic>
      <p:pic>
        <p:nvPicPr>
          <p:cNvPr id="1027" name="Picture 3" descr="C:\Users\SONY\Desktop\unnamed.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3933054"/>
            <a:ext cx="2438400" cy="292494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SONY\Desktop\download (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9752" y="3933054"/>
            <a:ext cx="2016225" cy="2924946"/>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SONY\Desktop\220px-Volleyball_jump_serve.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55977" y="3933054"/>
            <a:ext cx="1728191" cy="292494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SONY\Desktop\151890215827_media.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084168" y="3933055"/>
            <a:ext cx="1224136" cy="2952329"/>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SONY\Desktop\images.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08304" y="3933055"/>
            <a:ext cx="1854907" cy="29249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07917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1"/>
            <a:ext cx="9144000" cy="6858000"/>
          </a:xfrm>
        </p:spPr>
        <p:txBody>
          <a:bodyPr>
            <a:normAutofit/>
          </a:bodyPr>
          <a:lstStyle/>
          <a:p>
            <a:pPr marL="0" indent="0">
              <a:buNone/>
            </a:pPr>
            <a:r>
              <a:rPr lang="ar-SA" sz="2600" dirty="0" smtClean="0"/>
              <a:t> </a:t>
            </a:r>
            <a:r>
              <a:rPr lang="ar-SA" sz="2600" b="1" i="1" u="sng" dirty="0" smtClean="0">
                <a:solidFill>
                  <a:srgbClr val="00B050"/>
                </a:solidFill>
              </a:rPr>
              <a:t>المحاضرة السادسة</a:t>
            </a:r>
          </a:p>
          <a:p>
            <a:pPr marL="0" indent="0">
              <a:buNone/>
            </a:pPr>
            <a:r>
              <a:rPr lang="ar-SA" b="1" i="1" u="sng" dirty="0" smtClean="0">
                <a:solidFill>
                  <a:srgbClr val="C00000"/>
                </a:solidFill>
              </a:rPr>
              <a:t>رابعا - مهارة الضرب الساحق:</a:t>
            </a:r>
            <a:endParaRPr lang="en-US" b="1" i="1" u="sng" dirty="0" smtClean="0">
              <a:solidFill>
                <a:srgbClr val="C00000"/>
              </a:solidFill>
            </a:endParaRPr>
          </a:p>
          <a:p>
            <a:pPr marL="0" indent="0">
              <a:buNone/>
            </a:pPr>
            <a:r>
              <a:rPr lang="ar-SA" sz="2600" b="1" dirty="0" smtClean="0"/>
              <a:t>تعريف: </a:t>
            </a:r>
            <a:r>
              <a:rPr lang="ar-SA" sz="2600" dirty="0" smtClean="0"/>
              <a:t>هو عبارة عن ضرب الكرة بإحدى اليدين بقوة لتعديتها بالكامل فوق الشبكة، وتوجيهها إلى ملعب الفريق المنافس بطريقة قانونية.</a:t>
            </a:r>
            <a:endParaRPr lang="en-US" sz="2600" dirty="0" smtClean="0"/>
          </a:p>
          <a:p>
            <a:pPr marL="0" indent="0">
              <a:buNone/>
            </a:pPr>
            <a:r>
              <a:rPr lang="ar-SA" b="1" i="1" u="sng" dirty="0" smtClean="0">
                <a:solidFill>
                  <a:srgbClr val="0070C0"/>
                </a:solidFill>
              </a:rPr>
              <a:t>-أهميتـــــه:</a:t>
            </a:r>
            <a:endParaRPr lang="en-US" b="1" i="1" u="sng" dirty="0" smtClean="0">
              <a:solidFill>
                <a:srgbClr val="0070C0"/>
              </a:solidFill>
            </a:endParaRPr>
          </a:p>
          <a:p>
            <a:pPr marL="0" indent="0">
              <a:buNone/>
            </a:pPr>
            <a:r>
              <a:rPr lang="ar-SA" sz="2600" dirty="0" smtClean="0"/>
              <a:t>الهدف من الضرب الساحق في لعبة الكرة الطائرة هو الحصول على نقاط المباراة، أو الحصول على الإرسال وتتطلب هذه المهارة نوعية معينة من اللاعبين يتميزون بالسرعة، وحسن التصرف والثقة بالنفس، وارتفاع القامة، وقوة عضلات الرجلين والسرعة الحركية الفائقة والرشاقة والتوافق العصبي العضلي، والقوة الانفجارية العالية في الوثب والضرب، والدقة في الأداء الحركي وتوجيه ضربات نقطة معينة بالإضافة إلى الهبوط الصحيح .  لهذا لا يستطيع جميع اللاعبين أن يقوموا بأداء مثل هذه المهارات نظرا لاختلاف تكوينهم الجسمي وقدراتهم الحركية، فيفضل تدريب جميع أفراد الفريق لأداء هذه المهارة، ثم اختيار أفضل اللاعبين للقيام بمهام أدائها أثناء المباريات.</a:t>
            </a:r>
            <a:endParaRPr lang="en-US" sz="2600" dirty="0" smtClean="0"/>
          </a:p>
          <a:p>
            <a:endParaRPr lang="ar-IQ" sz="2400" dirty="0" smtClean="0">
              <a:solidFill>
                <a:srgbClr val="FF0000"/>
              </a:solidFill>
            </a:endParaRPr>
          </a:p>
          <a:p>
            <a:endParaRPr lang="ar-IQ" sz="2400" dirty="0" smtClean="0">
              <a:solidFill>
                <a:srgbClr val="FF0000"/>
              </a:solidFill>
            </a:endParaRPr>
          </a:p>
          <a:p>
            <a:endParaRPr lang="ar-IQ"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lstStyle/>
          <a:p>
            <a:pPr marL="0" indent="0">
              <a:buNone/>
            </a:pPr>
            <a:r>
              <a:rPr lang="ar-SA" dirty="0" smtClean="0"/>
              <a:t> </a:t>
            </a:r>
            <a:r>
              <a:rPr lang="ar-SA" sz="4400" b="1" i="1" u="sng" dirty="0">
                <a:solidFill>
                  <a:srgbClr val="00B050"/>
                </a:solidFill>
              </a:rPr>
              <a:t>أنواع الضرب الساحــق</a:t>
            </a:r>
            <a:r>
              <a:rPr lang="ar-SA" sz="4400" b="1" i="1" u="sng" dirty="0" smtClean="0">
                <a:solidFill>
                  <a:srgbClr val="00B050"/>
                </a:solidFill>
              </a:rPr>
              <a:t>:</a:t>
            </a:r>
            <a:endParaRPr lang="en-US" sz="4400" b="1" i="1" u="sng" dirty="0">
              <a:solidFill>
                <a:srgbClr val="00B050"/>
              </a:solidFill>
            </a:endParaRPr>
          </a:p>
          <a:p>
            <a:pPr marL="0" indent="0">
              <a:buNone/>
            </a:pPr>
            <a:r>
              <a:rPr lang="ar-SA" sz="4400" dirty="0" smtClean="0"/>
              <a:t>1- الضرب  الساحق المواجه (العالي )</a:t>
            </a:r>
            <a:endParaRPr lang="en-US" sz="4400" dirty="0"/>
          </a:p>
          <a:p>
            <a:pPr marL="0" indent="0">
              <a:buNone/>
            </a:pPr>
            <a:r>
              <a:rPr lang="ar-SA" sz="4400" dirty="0" smtClean="0"/>
              <a:t>2- الضرب الساحق المواجه بالدوران</a:t>
            </a:r>
            <a:r>
              <a:rPr lang="ar-SA" sz="4400" dirty="0"/>
              <a:t>.</a:t>
            </a:r>
            <a:endParaRPr lang="en-US" sz="4400" dirty="0"/>
          </a:p>
          <a:p>
            <a:pPr marL="0" indent="0">
              <a:buNone/>
            </a:pPr>
            <a:r>
              <a:rPr lang="ar-SA" sz="4400" dirty="0" smtClean="0"/>
              <a:t>3- الضرب الساحق الجانبي (الخطاف) .</a:t>
            </a:r>
            <a:endParaRPr lang="en-US" sz="4400" dirty="0"/>
          </a:p>
          <a:p>
            <a:pPr marL="0" indent="0">
              <a:buNone/>
            </a:pPr>
            <a:r>
              <a:rPr lang="ar-SA" sz="4400" dirty="0" smtClean="0"/>
              <a:t>4- الضرب الساحق بالرسغ</a:t>
            </a:r>
          </a:p>
          <a:p>
            <a:pPr marL="0" indent="0">
              <a:buNone/>
            </a:pPr>
            <a:r>
              <a:rPr lang="ar-SA" sz="4400" dirty="0" smtClean="0"/>
              <a:t>5- </a:t>
            </a:r>
            <a:r>
              <a:rPr lang="ar-SA" sz="4400" dirty="0"/>
              <a:t>الضربة الساحقة بالخـداع</a:t>
            </a:r>
            <a:r>
              <a:rPr lang="ar-SA" sz="4400" dirty="0" smtClean="0"/>
              <a:t>.</a:t>
            </a:r>
          </a:p>
          <a:p>
            <a:pPr marL="0" indent="0">
              <a:buNone/>
            </a:pPr>
            <a:r>
              <a:rPr lang="ar-SA" sz="4400" dirty="0" smtClean="0"/>
              <a:t>6- الضرب </a:t>
            </a:r>
            <a:r>
              <a:rPr lang="ar-SA" sz="4400" dirty="0"/>
              <a:t>الساحق من الملعب الخلفي .</a:t>
            </a:r>
            <a:endParaRPr lang="en-US" sz="4400" dirty="0"/>
          </a:p>
          <a:p>
            <a:pPr marL="0" indent="0">
              <a:buNone/>
            </a:pPr>
            <a:endParaRPr lang="en-US" dirty="0"/>
          </a:p>
          <a:p>
            <a:pPr marL="0" indent="0">
              <a:buNone/>
            </a:pPr>
            <a:endParaRPr lang="ar-IQ" dirty="0"/>
          </a:p>
        </p:txBody>
      </p:sp>
    </p:spTree>
    <p:extLst>
      <p:ext uri="{BB962C8B-B14F-4D97-AF65-F5344CB8AC3E}">
        <p14:creationId xmlns:p14="http://schemas.microsoft.com/office/powerpoint/2010/main" val="2784066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fontScale="92500" lnSpcReduction="20000"/>
          </a:bodyPr>
          <a:lstStyle/>
          <a:p>
            <a:pPr marL="0" lvl="0" indent="0">
              <a:buNone/>
            </a:pPr>
            <a:r>
              <a:rPr lang="ar-SA" sz="2800" b="1" i="1" u="sng" dirty="0" smtClean="0">
                <a:solidFill>
                  <a:schemeClr val="accent1"/>
                </a:solidFill>
              </a:rPr>
              <a:t>طريقــة الأداء:</a:t>
            </a:r>
            <a:endParaRPr lang="en-US" sz="2800" b="1" i="1" u="sng" dirty="0" smtClean="0">
              <a:solidFill>
                <a:schemeClr val="accent1"/>
              </a:solidFill>
            </a:endParaRPr>
          </a:p>
          <a:p>
            <a:pPr marL="0" indent="0">
              <a:buNone/>
            </a:pPr>
            <a:r>
              <a:rPr lang="ar-SA" sz="2600" dirty="0" smtClean="0"/>
              <a:t>تنقسم طريقة أداء الضربة الساحقة إلى مراحل متتالية:</a:t>
            </a:r>
            <a:endParaRPr lang="en-US" sz="2600" dirty="0" smtClean="0"/>
          </a:p>
          <a:p>
            <a:pPr marL="0" indent="0">
              <a:buNone/>
            </a:pPr>
            <a:r>
              <a:rPr lang="ar-SA" sz="2600" b="1" u="sng" dirty="0">
                <a:solidFill>
                  <a:srgbClr val="FF0000"/>
                </a:solidFill>
              </a:rPr>
              <a:t>1</a:t>
            </a:r>
            <a:r>
              <a:rPr lang="ar-SA" sz="2600" b="1" u="sng" dirty="0" smtClean="0">
                <a:solidFill>
                  <a:srgbClr val="FF0000"/>
                </a:solidFill>
              </a:rPr>
              <a:t>-مرحلة الاستعداد (التهيؤ) </a:t>
            </a:r>
            <a:r>
              <a:rPr lang="ar-AE" sz="2600" b="1" u="sng" dirty="0">
                <a:solidFill>
                  <a:srgbClr val="FF0000"/>
                </a:solidFill>
              </a:rPr>
              <a:t>- </a:t>
            </a:r>
            <a:r>
              <a:rPr lang="ar-AE" sz="2600" dirty="0"/>
              <a:t>يكون الجسم في حالة ارتخاء </a:t>
            </a:r>
            <a:r>
              <a:rPr lang="ar-SA" sz="2600" dirty="0" smtClean="0"/>
              <a:t>و</a:t>
            </a:r>
            <a:r>
              <a:rPr lang="ar-AE" sz="2600" dirty="0" smtClean="0"/>
              <a:t> </a:t>
            </a:r>
            <a:r>
              <a:rPr lang="ar-AE" sz="2600" dirty="0"/>
              <a:t>القدمان متوازيتان او تقديم قدم على قدم </a:t>
            </a:r>
            <a:r>
              <a:rPr lang="ar-AE" sz="2600" dirty="0" smtClean="0"/>
              <a:t>اخرى</a:t>
            </a:r>
            <a:r>
              <a:rPr lang="ar-SA" sz="2600" dirty="0" smtClean="0"/>
              <a:t>,</a:t>
            </a:r>
            <a:r>
              <a:rPr lang="ar-AE" sz="2600" dirty="0" smtClean="0"/>
              <a:t> يوجد </a:t>
            </a:r>
            <a:r>
              <a:rPr lang="ar-AE" sz="2600" dirty="0"/>
              <a:t>انثناء بسيط في </a:t>
            </a:r>
            <a:r>
              <a:rPr lang="ar-AE" sz="2600" dirty="0" smtClean="0"/>
              <a:t>الرجلين</a:t>
            </a:r>
            <a:r>
              <a:rPr lang="ar-SA" sz="2600" dirty="0" smtClean="0"/>
              <a:t> ,و</a:t>
            </a:r>
            <a:r>
              <a:rPr lang="ar-AE" sz="2600" dirty="0" smtClean="0"/>
              <a:t> </a:t>
            </a:r>
            <a:r>
              <a:rPr lang="ar-AE" sz="2600" dirty="0"/>
              <a:t>ميلان الجذع قليلا الى </a:t>
            </a:r>
            <a:r>
              <a:rPr lang="ar-AE" sz="2600" dirty="0" smtClean="0"/>
              <a:t>الامام</a:t>
            </a:r>
            <a:r>
              <a:rPr lang="ar-SA" sz="2600" dirty="0" smtClean="0"/>
              <a:t> و</a:t>
            </a:r>
            <a:r>
              <a:rPr lang="ar-AE" sz="2600" dirty="0" smtClean="0"/>
              <a:t>الذراعان </a:t>
            </a:r>
            <a:r>
              <a:rPr lang="ar-AE" sz="2600" dirty="0"/>
              <a:t>تكونان ممدودتان ومتدليتان بجانب </a:t>
            </a:r>
            <a:r>
              <a:rPr lang="ar-AE" sz="2600" dirty="0" smtClean="0"/>
              <a:t>الجسم</a:t>
            </a:r>
            <a:r>
              <a:rPr lang="ar-SA" sz="2600" dirty="0" smtClean="0"/>
              <a:t> و</a:t>
            </a:r>
            <a:r>
              <a:rPr lang="ar-AE" sz="2600" dirty="0" smtClean="0"/>
              <a:t>النظر </a:t>
            </a:r>
            <a:r>
              <a:rPr lang="ar-AE" sz="2600" dirty="0"/>
              <a:t>يكون الى الملعب المنافس والى عملية اعداد (تهيئة) </a:t>
            </a:r>
            <a:r>
              <a:rPr lang="ar-AE" sz="2600" dirty="0" smtClean="0"/>
              <a:t>الكرة</a:t>
            </a:r>
            <a:r>
              <a:rPr lang="ar-SA" sz="2600" dirty="0" smtClean="0"/>
              <a:t> . </a:t>
            </a:r>
            <a:r>
              <a:rPr lang="ar-AE" sz="2600" dirty="0" smtClean="0"/>
              <a:t>وضع </a:t>
            </a:r>
            <a:r>
              <a:rPr lang="ar-AE" sz="2600" dirty="0"/>
              <a:t>الاستعداد (التهيؤ) في مركزي الهجوم (2-4) تكونان على بعد (4-3) امتار من الشبكة </a:t>
            </a:r>
            <a:r>
              <a:rPr lang="ar-AE" sz="2600" dirty="0" smtClean="0"/>
              <a:t>.</a:t>
            </a:r>
            <a:endParaRPr lang="ar-SA" sz="2600" dirty="0" smtClean="0"/>
          </a:p>
          <a:p>
            <a:pPr marL="0" indent="0">
              <a:buNone/>
            </a:pPr>
            <a:r>
              <a:rPr lang="ar-SA" sz="2600" b="1" i="1" u="sng" dirty="0">
                <a:solidFill>
                  <a:srgbClr val="00B0F0"/>
                </a:solidFill>
              </a:rPr>
              <a:t>2</a:t>
            </a:r>
            <a:r>
              <a:rPr lang="ar-SA" sz="2600" b="1" i="1" u="sng" dirty="0" smtClean="0">
                <a:solidFill>
                  <a:srgbClr val="00B0F0"/>
                </a:solidFill>
              </a:rPr>
              <a:t>- مرحلة الاقتراب.</a:t>
            </a:r>
            <a:r>
              <a:rPr lang="ar-IQ" sz="2600" b="1" i="1" u="sng" dirty="0">
                <a:solidFill>
                  <a:srgbClr val="00B0F0"/>
                </a:solidFill>
              </a:rPr>
              <a:t> </a:t>
            </a:r>
            <a:r>
              <a:rPr lang="ar-IQ" sz="2600" dirty="0"/>
              <a:t>ان هذه المرحلة تتصف بعدم وجود مسافة معينة للاعب الضارب وانما ظروف وحالات الكرة هي التي تحدد المسافة له , فمعظم اللاعبين الذين ينفذون مهارة الضرب الساحق يتخذون (4-3) خطوات تقريبية تجاه الكرة , عدا اللاعبين الضاربين في مركز (3) والذين ينفذون الضرب الساحق الخاطف والسريع فانهم يتخذون خطوتين اتجاه الكرة</a:t>
            </a:r>
            <a:endParaRPr lang="en-US" sz="2600" dirty="0" smtClean="0"/>
          </a:p>
          <a:p>
            <a:pPr marL="0" indent="0">
              <a:buNone/>
            </a:pPr>
            <a:r>
              <a:rPr lang="ar-SA" sz="2600" b="1" i="1" u="sng" dirty="0">
                <a:solidFill>
                  <a:srgbClr val="00B050"/>
                </a:solidFill>
              </a:rPr>
              <a:t>3</a:t>
            </a:r>
            <a:r>
              <a:rPr lang="ar-SA" sz="2600" b="1" i="1" u="sng" dirty="0" smtClean="0">
                <a:solidFill>
                  <a:srgbClr val="00B050"/>
                </a:solidFill>
              </a:rPr>
              <a:t>-  مرحلة الارتقاء.</a:t>
            </a:r>
            <a:r>
              <a:rPr lang="ar-AE" sz="2600" b="1" i="1" u="sng" dirty="0">
                <a:solidFill>
                  <a:srgbClr val="00B050"/>
                </a:solidFill>
              </a:rPr>
              <a:t> </a:t>
            </a:r>
            <a:r>
              <a:rPr lang="ar-AE" sz="2600" dirty="0"/>
              <a:t>تبدأ هذه المرحلة بعد الانتهاء من مرحلة الاقتراب (الركضة التقريبية) بمرجحة الذراعين الى الخلف والى الاسفل ومن ثم الاستمرار بالمرجحة الى الامام والى الاعلى مع انتقال مركز ثقل الجسم من العقبين الى المشطين بصورة انية, وتعد هذه الحركة مهمة جدا للمساعدة في الارتقاء (النهوض) الى الاعلى ويكون الجسم مثنيا الى الامام قليلا قبل لحظة الارتقاء بحيث تكون الاكتاف عمودية فوق الركبتين. </a:t>
            </a:r>
            <a:r>
              <a:rPr lang="ar-AE" sz="2600" dirty="0" smtClean="0"/>
              <a:t>وكلما </a:t>
            </a:r>
            <a:r>
              <a:rPr lang="ar-AE" sz="2600" dirty="0"/>
              <a:t>كانت زاوية الانثناء قليلة كلما قل الضغط على العضلة الرباعية والعضلات القابضة للورك وهذا بدوره يعطي ارتفاعا عاليا جدا للاعب الضارب </a:t>
            </a:r>
            <a:r>
              <a:rPr lang="ar-AE" sz="2600" dirty="0" smtClean="0"/>
              <a:t>.</a:t>
            </a:r>
            <a:r>
              <a:rPr lang="ar-AE" sz="2600" dirty="0"/>
              <a:t> اما حركة الذراعين فهي تلعب دورا مهما في عملية الارتقاء لان اللاعب الضارب يحتاج الى طاقة كبيرة لجعل قفزته قوية</a:t>
            </a:r>
            <a:r>
              <a:rPr lang="ar-AE" sz="2600" dirty="0" smtClean="0"/>
              <a:t>.</a:t>
            </a:r>
            <a:endParaRPr lang="en-US" sz="26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fontScale="85000" lnSpcReduction="10000"/>
          </a:bodyPr>
          <a:lstStyle/>
          <a:p>
            <a:pPr marL="0" indent="0">
              <a:buNone/>
            </a:pPr>
            <a:r>
              <a:rPr lang="ar-SA" dirty="0"/>
              <a:t>4</a:t>
            </a:r>
            <a:r>
              <a:rPr lang="ar-SA" b="1" i="1" u="sng" dirty="0">
                <a:solidFill>
                  <a:srgbClr val="0070C0"/>
                </a:solidFill>
              </a:rPr>
              <a:t>- مرحلة التنفيذ (ضرب الكرة </a:t>
            </a:r>
            <a:r>
              <a:rPr lang="ar-SA" b="1" i="1" u="sng" dirty="0" smtClean="0">
                <a:solidFill>
                  <a:srgbClr val="0070C0"/>
                </a:solidFill>
              </a:rPr>
              <a:t>).</a:t>
            </a:r>
            <a:r>
              <a:rPr lang="ar-IQ" b="1" i="1" u="sng" dirty="0">
                <a:solidFill>
                  <a:srgbClr val="0070C0"/>
                </a:solidFill>
              </a:rPr>
              <a:t> </a:t>
            </a:r>
            <a:r>
              <a:rPr lang="ar-IQ" dirty="0"/>
              <a:t>بعد عملية الارتقاء (النهوض) مباشرة وعند وصول اللاعب الضارب الى اقصى ارتفاع يحصل تقوس في جسم اللاعب </a:t>
            </a:r>
            <a:r>
              <a:rPr lang="ar-IQ" dirty="0" smtClean="0"/>
              <a:t>الى </a:t>
            </a:r>
            <a:r>
              <a:rPr lang="ar-IQ" dirty="0"/>
              <a:t>الخلف كذلك تتحرك الذراع الضاربة من الامام الى الاعلى وتثنى من مفصل المرفق الذي يكون اعلى من مستوى الكتف ومرجحتها الى الخلف في حين تكون الذراع غير الضاربة (الحرة) ممدودة بشكل افقي لغرض التوازن في الهواء مع فتل الجذع من مفصل الحزام </a:t>
            </a:r>
            <a:r>
              <a:rPr lang="ar-IQ" dirty="0" smtClean="0"/>
              <a:t>باتجاه</a:t>
            </a:r>
            <a:r>
              <a:rPr lang="ar-IQ" dirty="0"/>
              <a:t>  الذراع الضاربة , وفي الوقت نفسه يتحرك مرفق الذراع الضاربة الى الاعلى امام الكرة في اقصى ارتفاع يصل اليه اللاعب بعدها تبدأ اليد الضاربة بلمس الكرة من الزاوية العليا لها مع مرافقة الذراع الكرة قليلا في الاتجاه المرغوب فيه مع عمل حركة تحويط فعالة للكرة من مفصل الرسغ واخيرا ترك اليد للكرة والاستعداد (التهيؤ) للهبوط .</a:t>
            </a:r>
            <a:endParaRPr lang="en-US" dirty="0"/>
          </a:p>
          <a:p>
            <a:pPr marL="0" indent="0">
              <a:buNone/>
            </a:pPr>
            <a:r>
              <a:rPr lang="ar-SA" b="1" i="1" u="sng" dirty="0" smtClean="0">
                <a:solidFill>
                  <a:srgbClr val="FF0000"/>
                </a:solidFill>
              </a:rPr>
              <a:t>5- </a:t>
            </a:r>
            <a:r>
              <a:rPr lang="ar-SA" b="1" i="1" u="sng" dirty="0">
                <a:solidFill>
                  <a:srgbClr val="FF0000"/>
                </a:solidFill>
              </a:rPr>
              <a:t>مرحلة الهبوط</a:t>
            </a:r>
            <a:r>
              <a:rPr lang="ar-SA" b="1" i="1" u="sng" dirty="0" smtClean="0">
                <a:solidFill>
                  <a:srgbClr val="FF0000"/>
                </a:solidFill>
              </a:rPr>
              <a:t>.</a:t>
            </a:r>
            <a:r>
              <a:rPr lang="ar-AE" b="1" i="1" u="sng" dirty="0">
                <a:solidFill>
                  <a:srgbClr val="FF0000"/>
                </a:solidFill>
              </a:rPr>
              <a:t> </a:t>
            </a:r>
            <a:r>
              <a:rPr lang="ar-AE" dirty="0"/>
              <a:t>في هذه المرحلة يهبط اللاعب الضارب على مقعده القدمين ومواجها للشبكة بسحب الذراعين الى الاسفل تجنبا بلمسها من خلال ثني الذراعين بجانب الجسم , اما الجذع فيكون مائلا قليلا الى الامام مع حدوث انثناء في مفاصل الكاحل والركبة والورك لامتصاص شدة الهبوط خوفا من الاصابات وان هذا الانثناء يكون عميقا استعدادا للتحرك بصورة اسرع للدفاع عن الكرة بعد </a:t>
            </a:r>
            <a:r>
              <a:rPr lang="ar-AE" dirty="0" smtClean="0"/>
              <a:t>الهجوم</a:t>
            </a:r>
            <a:r>
              <a:rPr lang="ar-SA" dirty="0" smtClean="0"/>
              <a:t> . </a:t>
            </a:r>
            <a:r>
              <a:rPr lang="ar-AE" dirty="0" smtClean="0"/>
              <a:t>وينبغي </a:t>
            </a:r>
            <a:r>
              <a:rPr lang="ar-AE" dirty="0"/>
              <a:t>التأكيد ان </a:t>
            </a:r>
            <a:r>
              <a:rPr lang="ar-AE" dirty="0" smtClean="0"/>
              <a:t>لا تكون </a:t>
            </a:r>
            <a:r>
              <a:rPr lang="ar-AE" dirty="0"/>
              <a:t>نقطة الهبوط بعيدة عن نقطة الارتقاء (النهوض) لتفادي اخطاء الشبكة او اجتياز خط المنتصف. </a:t>
            </a:r>
            <a:endParaRPr lang="ar-SA" dirty="0"/>
          </a:p>
          <a:p>
            <a:pPr marL="0" indent="0">
              <a:buNone/>
            </a:pPr>
            <a:endParaRPr lang="ar-IQ" dirty="0"/>
          </a:p>
        </p:txBody>
      </p:sp>
    </p:spTree>
    <p:extLst>
      <p:ext uri="{BB962C8B-B14F-4D97-AF65-F5344CB8AC3E}">
        <p14:creationId xmlns:p14="http://schemas.microsoft.com/office/powerpoint/2010/main" val="1837133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a:bodyPr>
          <a:lstStyle/>
          <a:p>
            <a:pPr marL="0" indent="0">
              <a:buNone/>
            </a:pPr>
            <a:r>
              <a:rPr lang="ar-IQ" b="1" i="1" u="sng" dirty="0" smtClean="0">
                <a:solidFill>
                  <a:srgbClr val="FF0000"/>
                </a:solidFill>
              </a:rPr>
              <a:t>الاخطاء الشائعة لمهارة الضرب الساحق</a:t>
            </a:r>
          </a:p>
          <a:p>
            <a:pPr marL="0" indent="0">
              <a:buNone/>
            </a:pPr>
            <a:r>
              <a:rPr lang="ar-IQ" dirty="0" smtClean="0"/>
              <a:t>1- يقوم اللاعب بأداء الضرب الساحق من الوقوف وبدون الخطوات التقربية </a:t>
            </a:r>
          </a:p>
          <a:p>
            <a:pPr marL="0" indent="0">
              <a:buNone/>
            </a:pPr>
            <a:r>
              <a:rPr lang="ar-IQ" dirty="0" smtClean="0"/>
              <a:t>2- اللاعب لم يأخذ خطوة واسعة وعميقة تساعد على الارتقاء بصورة جيدة للأعلى</a:t>
            </a:r>
          </a:p>
          <a:p>
            <a:pPr marL="0" indent="0">
              <a:buNone/>
            </a:pPr>
            <a:r>
              <a:rPr lang="ar-IQ" dirty="0" smtClean="0"/>
              <a:t>3- اللاعب لم يأخذ التقوس اللازم للجذع الى الخلف في اثناء الضرب الساحق</a:t>
            </a:r>
          </a:p>
          <a:p>
            <a:pPr marL="0" indent="0">
              <a:buNone/>
            </a:pPr>
            <a:r>
              <a:rPr lang="ar-IQ" dirty="0" smtClean="0"/>
              <a:t>4-  انثناء الذراعين لم يكن خلف الرأس من مفصل المرفق والتقاء الكرة يكون بالذراع المثنية من الاسفل وليس من اعلى نقطة.</a:t>
            </a:r>
          </a:p>
          <a:p>
            <a:pPr marL="0" indent="0">
              <a:buNone/>
            </a:pPr>
            <a:endParaRPr lang="ar-SA" dirty="0"/>
          </a:p>
          <a:p>
            <a:pPr marL="0" indent="0">
              <a:buNone/>
            </a:pPr>
            <a:endParaRPr lang="ar-IQ" dirty="0"/>
          </a:p>
        </p:txBody>
      </p:sp>
    </p:spTree>
    <p:extLst>
      <p:ext uri="{BB962C8B-B14F-4D97-AF65-F5344CB8AC3E}">
        <p14:creationId xmlns:p14="http://schemas.microsoft.com/office/powerpoint/2010/main" val="3537619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descr="C:\Users\SONY\Desktop\1408824336_untitled11.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p:spPr>
      </p:pic>
    </p:spTree>
    <p:extLst>
      <p:ext uri="{BB962C8B-B14F-4D97-AF65-F5344CB8AC3E}">
        <p14:creationId xmlns:p14="http://schemas.microsoft.com/office/powerpoint/2010/main" val="3636558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lstStyle/>
          <a:p>
            <a:pPr marL="0" indent="0">
              <a:buNone/>
            </a:pPr>
            <a:r>
              <a:rPr lang="ar-IQ" b="1" i="1" u="sng" dirty="0">
                <a:solidFill>
                  <a:srgbClr val="0070C0"/>
                </a:solidFill>
              </a:rPr>
              <a:t>التمارين اللازمة لتطوير مهارة الضرب الساحق</a:t>
            </a:r>
          </a:p>
          <a:p>
            <a:pPr marL="0" indent="0">
              <a:buNone/>
            </a:pPr>
            <a:r>
              <a:rPr lang="ar-IQ" dirty="0"/>
              <a:t>1- يقوم اللاعب بالركضة التقربية والنهوض بدون كرة ويعمل المدرب على تصحيح الاداء</a:t>
            </a:r>
          </a:p>
          <a:p>
            <a:pPr marL="0" indent="0">
              <a:buNone/>
            </a:pPr>
            <a:r>
              <a:rPr lang="ar-IQ" dirty="0"/>
              <a:t>2- ضرب الكرة الى الارض بالذراع الممدودة من الخلف للزميل او الى الحائط</a:t>
            </a:r>
          </a:p>
          <a:p>
            <a:pPr marL="0" indent="0">
              <a:buNone/>
            </a:pPr>
            <a:r>
              <a:rPr lang="ar-IQ" dirty="0"/>
              <a:t>3- يقوم اللاعب بالركضة التقربية لمسك الكرة المرمية من قبل المدرب </a:t>
            </a:r>
          </a:p>
          <a:p>
            <a:pPr marL="0" indent="0">
              <a:buNone/>
            </a:pPr>
            <a:r>
              <a:rPr lang="ar-IQ"/>
              <a:t>4- يقوم اللاعب بضرب الكرة الموجودة على جهاز ماسك الكرات </a:t>
            </a:r>
          </a:p>
          <a:p>
            <a:pPr marL="0" indent="0">
              <a:buNone/>
            </a:pPr>
            <a:endParaRPr lang="ar-IQ"/>
          </a:p>
        </p:txBody>
      </p:sp>
    </p:spTree>
    <p:extLst>
      <p:ext uri="{BB962C8B-B14F-4D97-AF65-F5344CB8AC3E}">
        <p14:creationId xmlns:p14="http://schemas.microsoft.com/office/powerpoint/2010/main" val="1977976776"/>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263</Words>
  <Application>Microsoft Office PowerPoint</Application>
  <PresentationFormat>عرض على الشاشة (3:4)‏</PresentationFormat>
  <Paragraphs>34</Paragraphs>
  <Slides>8</Slides>
  <Notes>1</Notes>
  <HiddenSlides>0</HiddenSlides>
  <MMClips>0</MMClips>
  <ScaleCrop>false</ScaleCrop>
  <HeadingPairs>
    <vt:vector size="4" baseType="variant">
      <vt:variant>
        <vt:lpstr>نسق</vt:lpstr>
      </vt:variant>
      <vt:variant>
        <vt:i4>1</vt:i4>
      </vt:variant>
      <vt:variant>
        <vt:lpstr>عناوين الشرائح</vt:lpstr>
      </vt:variant>
      <vt:variant>
        <vt:i4>8</vt:i4>
      </vt:variant>
    </vt:vector>
  </HeadingPairs>
  <TitlesOfParts>
    <vt:vector size="9" baseType="lpstr">
      <vt:lpstr>سمة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البصرة. كلية التربية البدنية وعلوم الرياضة. مادة الكرة الطائرة / المرحلة الثانية / المهارات الأساسية/ د. شهاب غالب شهاب الأسدي</dc:title>
  <dc:creator>مركز ابو حسن</dc:creator>
  <cp:lastModifiedBy>DR.Ahmed Saker 2o1O</cp:lastModifiedBy>
  <cp:revision>10</cp:revision>
  <dcterms:created xsi:type="dcterms:W3CDTF">2019-12-02T17:20:36Z</dcterms:created>
  <dcterms:modified xsi:type="dcterms:W3CDTF">2020-03-19T09:26:54Z</dcterms:modified>
</cp:coreProperties>
</file>